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52" r:id="rId1"/>
    <p:sldMasterId id="2147483654" r:id="rId2"/>
    <p:sldMasterId id="2147483656" r:id="rId3"/>
  </p:sldMasterIdLst>
  <p:notesMasterIdLst>
    <p:notesMasterId r:id="rId13"/>
  </p:notesMasterIdLst>
  <p:sldIdLst>
    <p:sldId id="256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542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é Spanjaard" initials="" lastIdx="0" clrIdx="0"/>
  <p:cmAuthor id="2" name="TU/e" initials="" lastIdx="1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405" autoAdjust="0"/>
  </p:normalViewPr>
  <p:slideViewPr>
    <p:cSldViewPr>
      <p:cViewPr>
        <p:scale>
          <a:sx n="100" d="100"/>
          <a:sy n="100" d="100"/>
        </p:scale>
        <p:origin x="946" y="58"/>
      </p:cViewPr>
      <p:guideLst>
        <p:guide orient="horz" pos="2160"/>
        <p:guide pos="54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nl-NL" altLang="nl-NL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nl-NL" altLang="nl-NL"/>
          </a:p>
        </p:txBody>
      </p:sp>
      <p:sp>
        <p:nvSpPr>
          <p:cNvPr id="8196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 smtClean="0"/>
              <a:t>Click to edit Master text styles</a:t>
            </a:r>
          </a:p>
          <a:p>
            <a:pPr lvl="1"/>
            <a:r>
              <a:rPr lang="nl-NL" altLang="nl-NL" smtClean="0"/>
              <a:t>Second level</a:t>
            </a:r>
          </a:p>
          <a:p>
            <a:pPr lvl="2"/>
            <a:r>
              <a:rPr lang="nl-NL" altLang="nl-NL" smtClean="0"/>
              <a:t>Third level</a:t>
            </a:r>
          </a:p>
          <a:p>
            <a:pPr lvl="3"/>
            <a:r>
              <a:rPr lang="nl-NL" altLang="nl-NL" smtClean="0"/>
              <a:t>Fourth level</a:t>
            </a:r>
          </a:p>
          <a:p>
            <a:pPr lvl="4"/>
            <a:r>
              <a:rPr lang="nl-NL" altLang="nl-NL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nl-NL" altLang="nl-NL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1792139-4108-4061-A93A-BF1C11462805}" type="slidenum">
              <a:rPr lang="nl-NL" altLang="nl-NL"/>
              <a:pPr/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5192865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Rolf: machine design + intro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792139-4108-4061-A93A-BF1C11462805}" type="slidenum">
              <a:rPr lang="nl-NL" altLang="nl-NL" smtClean="0"/>
              <a:pPr/>
              <a:t>0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321697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792139-4108-4061-A93A-BF1C11462805}" type="slidenum">
              <a:rPr lang="nl-NL" altLang="nl-NL" smtClean="0"/>
              <a:pPr/>
              <a:t>3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565294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792139-4108-4061-A93A-BF1C11462805}" type="slidenum">
              <a:rPr lang="nl-NL" altLang="nl-NL" smtClean="0"/>
              <a:pPr/>
              <a:t>4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698410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792139-4108-4061-A93A-BF1C11462805}" type="slidenum">
              <a:rPr lang="nl-NL" altLang="nl-NL" smtClean="0"/>
              <a:pPr/>
              <a:t>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834374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792139-4108-4061-A93A-BF1C11462805}" type="slidenum">
              <a:rPr lang="nl-NL" altLang="nl-NL" smtClean="0"/>
              <a:pPr/>
              <a:t>6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306609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188" y="1619250"/>
            <a:ext cx="5616575" cy="1470025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nl-NL" altLang="nl-NL" noProof="0" smtClean="0"/>
              <a:t>Klik om de stijl te bewerken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11188" y="3238500"/>
            <a:ext cx="5113337" cy="550863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altLang="nl-NL" noProof="0" smtClean="0"/>
              <a:t>Klik om de ondertitelstijl van het model te bewerken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7DEB847F-50A2-47C6-A63A-5C1D77404947}" type="slidenum">
              <a:rPr lang="nl-NL" altLang="nl-NL"/>
              <a:pPr/>
              <a:t>‹nr.›</a:t>
            </a:fld>
            <a:endParaRPr lang="nl-NL" altLang="nl-NL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F0A6C241-CA63-4DD2-AEB5-AF2FC23CCEE5}" type="datetime1">
              <a:rPr lang="nl-NL" altLang="nl-NL"/>
              <a:pPr/>
              <a:t>7-4-2015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345924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30988" y="215900"/>
            <a:ext cx="2005012" cy="5343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11188" y="215900"/>
            <a:ext cx="5867400" cy="5343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6C86C655-9FCE-46B3-88F9-F75BBB817A3E}" type="slidenum">
              <a:rPr lang="nl-NL" altLang="nl-NL"/>
              <a:pPr/>
              <a:t>‹nr.›</a:t>
            </a:fld>
            <a:endParaRPr lang="nl-NL" altLang="nl-NL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B418BB29-74AF-4EA0-BFD4-D843955B6342}" type="datetime1">
              <a:rPr lang="nl-NL" altLang="nl-NL"/>
              <a:pPr/>
              <a:t>7-4-2015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058144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83" name="Picture 7" descr="foto cyaan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438" y="1268413"/>
            <a:ext cx="3484562" cy="403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1" name="Picture 5" descr="300dpi cyaantranspar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9140825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1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188" y="1619250"/>
            <a:ext cx="5616575" cy="1470025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nl-NL" altLang="nl-NL" noProof="0" smtClean="0"/>
              <a:t>Click to edit Master title style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11188" y="3238500"/>
            <a:ext cx="5113337" cy="550863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altLang="nl-NL" noProof="0" smtClean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3CEAA62A-1952-4FC8-96AB-AF782B9EBDE7}" type="slidenum">
              <a:rPr lang="nl-NL" altLang="nl-NL"/>
              <a:pPr/>
              <a:t>‹nr.›</a:t>
            </a:fld>
            <a:endParaRPr lang="nl-NL" altLang="nl-NL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B7F5A7E5-6933-42CD-8DD7-4FCD63ACA0EA}" type="datetime1">
              <a:rPr lang="nl-NL" altLang="nl-NL"/>
              <a:pPr/>
              <a:t>7-4-2015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810970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A4E7700C-71BD-4A02-B723-36BF786FCF85}" type="slidenum">
              <a:rPr lang="nl-NL" altLang="nl-NL"/>
              <a:pPr/>
              <a:t>‹nr.›</a:t>
            </a:fld>
            <a:endParaRPr lang="nl-NL" altLang="nl-NL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E02F318E-5B3A-4090-B861-65FBB0CAA3E3}" type="datetime1">
              <a:rPr lang="nl-NL" altLang="nl-NL"/>
              <a:pPr/>
              <a:t>7-4-2015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702384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11188" y="1600200"/>
            <a:ext cx="3919537" cy="4138613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83125" y="1600200"/>
            <a:ext cx="3921125" cy="4138613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C3434B17-7220-491D-B72D-8512A2C84966}" type="slidenum">
              <a:rPr lang="nl-NL" altLang="nl-NL"/>
              <a:pPr/>
              <a:t>‹nr.›</a:t>
            </a:fld>
            <a:endParaRPr lang="nl-NL" alt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FA02A10-F16A-44F9-9AD7-8C051349CAD0}" type="datetime1">
              <a:rPr lang="nl-NL" altLang="nl-NL"/>
              <a:pPr/>
              <a:t>7-4-2015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7519838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389A102B-C7C2-4EE8-8231-0D34CC4B77C8}" type="slidenum">
              <a:rPr lang="nl-NL" altLang="nl-NL"/>
              <a:pPr/>
              <a:t>‹nr.›</a:t>
            </a:fld>
            <a:endParaRPr lang="nl-NL" altLang="nl-NL"/>
          </a:p>
        </p:txBody>
      </p:sp>
      <p:sp>
        <p:nvSpPr>
          <p:cNvPr id="9" name="Tijdelijke aanduiding voor datum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A22FF1D3-3387-4A27-805C-D769AF7400EE}" type="datetime1">
              <a:rPr lang="nl-NL" altLang="nl-NL"/>
              <a:pPr/>
              <a:t>7-4-2015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7161992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78230D5D-829D-43E7-9969-BB1202D92B14}" type="slidenum">
              <a:rPr lang="nl-NL" altLang="nl-NL"/>
              <a:pPr/>
              <a:t>‹nr.›</a:t>
            </a:fld>
            <a:endParaRPr lang="nl-NL" alt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E38EF6AE-5E91-461F-B11A-D9A3EF81D3CB}" type="datetime1">
              <a:rPr lang="nl-NL" altLang="nl-NL"/>
              <a:pPr/>
              <a:t>7-4-2015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0459774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94D0AD76-7511-49C3-A327-9A904000D05C}" type="slidenum">
              <a:rPr lang="nl-NL" altLang="nl-NL"/>
              <a:pPr/>
              <a:t>‹nr.›</a:t>
            </a:fld>
            <a:endParaRPr lang="nl-NL" alt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65F9DCCB-A975-48D4-AB52-9ECB7BA57D6F}" type="datetime1">
              <a:rPr lang="nl-NL" altLang="nl-NL"/>
              <a:pPr/>
              <a:t>7-4-2015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0859216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661EF6E1-4153-4142-AFE7-FD3A99DF7DC8}" type="slidenum">
              <a:rPr lang="nl-NL" altLang="nl-NL"/>
              <a:pPr/>
              <a:t>‹nr.›</a:t>
            </a:fld>
            <a:endParaRPr lang="nl-NL" alt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4DB9CAF6-05D0-4BD4-8078-D58B484BE2EB}" type="datetime1">
              <a:rPr lang="nl-NL" altLang="nl-NL"/>
              <a:pPr/>
              <a:t>7-4-2015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716700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3068B977-C7FF-476A-9E4C-FB069EEBC90F}" type="slidenum">
              <a:rPr lang="nl-NL" altLang="nl-NL"/>
              <a:pPr/>
              <a:t>‹nr.›</a:t>
            </a:fld>
            <a:endParaRPr lang="nl-NL" altLang="nl-NL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C330ABCD-6A89-4D56-80A2-F1C1D32970EC}" type="datetime1">
              <a:rPr lang="nl-NL" altLang="nl-NL"/>
              <a:pPr/>
              <a:t>7-4-2015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8973681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C6D00DEA-3173-4DED-8AD9-ECF1A2C41F02}" type="slidenum">
              <a:rPr lang="nl-NL" altLang="nl-NL"/>
              <a:pPr/>
              <a:t>‹nr.›</a:t>
            </a:fld>
            <a:endParaRPr lang="nl-NL" alt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7AF134C0-2571-4121-8CD6-943FE2E5238D}" type="datetime1">
              <a:rPr lang="nl-NL" altLang="nl-NL"/>
              <a:pPr/>
              <a:t>7-4-2015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1529985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D791696C-4041-4088-BDF4-A979E7FC9647}" type="slidenum">
              <a:rPr lang="nl-NL" altLang="nl-NL"/>
              <a:pPr/>
              <a:t>‹nr.›</a:t>
            </a:fld>
            <a:endParaRPr lang="nl-NL" altLang="nl-NL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BE6B7E37-0640-4542-ABEE-48653AB46132}" type="datetime1">
              <a:rPr lang="nl-NL" altLang="nl-NL"/>
              <a:pPr/>
              <a:t>7-4-2015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5259870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30988" y="215900"/>
            <a:ext cx="2005012" cy="5522913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11188" y="215900"/>
            <a:ext cx="5867400" cy="5522913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23056F88-4EB1-482E-98F8-2CB24A5F17FD}" type="slidenum">
              <a:rPr lang="nl-NL" altLang="nl-NL"/>
              <a:pPr/>
              <a:t>‹nr.›</a:t>
            </a:fld>
            <a:endParaRPr lang="nl-NL" altLang="nl-NL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27D1C047-9A2B-4423-B8CE-BF5D58433335}" type="datetime1">
              <a:rPr lang="nl-NL" altLang="nl-NL"/>
              <a:pPr/>
              <a:t>7-4-2015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3091479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11188" y="1619250"/>
            <a:ext cx="5616575" cy="1470025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nl-NL" altLang="nl-NL" noProof="0" smtClean="0"/>
              <a:t>Click to edit Master title style</a:t>
            </a:r>
          </a:p>
        </p:txBody>
      </p:sp>
      <p:sp>
        <p:nvSpPr>
          <p:cNvPr id="22016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611188" y="3238500"/>
            <a:ext cx="5113337" cy="550863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altLang="nl-NL" noProof="0" smtClean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3A51D9C1-A16C-42CF-BB56-9840335C4EC4}" type="slidenum">
              <a:rPr lang="nl-NL" altLang="nl-NL"/>
              <a:pPr/>
              <a:t>‹nr.›</a:t>
            </a:fld>
            <a:endParaRPr lang="nl-NL" altLang="nl-NL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42EC7E20-3AAE-4CE1-B484-4D336A10D9A1}" type="datetime1">
              <a:rPr lang="nl-NL" altLang="nl-NL"/>
              <a:pPr/>
              <a:t>7-4-2015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4529242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83513382-5373-49F0-B00F-9B02A78D834B}" type="slidenum">
              <a:rPr lang="nl-NL" altLang="nl-NL"/>
              <a:pPr/>
              <a:t>‹nr.›</a:t>
            </a:fld>
            <a:endParaRPr lang="nl-NL" altLang="nl-NL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15EFC0B1-D2F7-42C5-B8DE-91EE4DBED663}" type="datetime1">
              <a:rPr lang="nl-NL" altLang="nl-NL"/>
              <a:pPr/>
              <a:t>7-4-2015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4431853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11188" y="1600200"/>
            <a:ext cx="3919537" cy="4138613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83125" y="1600200"/>
            <a:ext cx="3921125" cy="4138613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23760B71-3161-4C36-8A22-FBEB5D07FE92}" type="slidenum">
              <a:rPr lang="nl-NL" altLang="nl-NL"/>
              <a:pPr/>
              <a:t>‹nr.›</a:t>
            </a:fld>
            <a:endParaRPr lang="nl-NL" alt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254A0B0-78E2-48A5-8999-1D3EC63E017B}" type="datetime1">
              <a:rPr lang="nl-NL" altLang="nl-NL"/>
              <a:pPr/>
              <a:t>7-4-2015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5615821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3C1ED95A-EFC7-47A9-A835-88C3973FE280}" type="slidenum">
              <a:rPr lang="nl-NL" altLang="nl-NL"/>
              <a:pPr/>
              <a:t>‹nr.›</a:t>
            </a:fld>
            <a:endParaRPr lang="nl-NL" altLang="nl-NL"/>
          </a:p>
        </p:txBody>
      </p:sp>
      <p:sp>
        <p:nvSpPr>
          <p:cNvPr id="9" name="Tijdelijke aanduiding voor datum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35F0A70E-053B-4415-9AA7-83654E4A931D}" type="datetime1">
              <a:rPr lang="nl-NL" altLang="nl-NL"/>
              <a:pPr/>
              <a:t>7-4-2015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6320212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4E1518B0-685F-493B-83F8-706D7FFD1D92}" type="slidenum">
              <a:rPr lang="nl-NL" altLang="nl-NL"/>
              <a:pPr/>
              <a:t>‹nr.›</a:t>
            </a:fld>
            <a:endParaRPr lang="nl-NL" alt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A42FBDF-9E64-4105-ADD1-A67EF21493CA}" type="datetime1">
              <a:rPr lang="nl-NL" altLang="nl-NL"/>
              <a:pPr/>
              <a:t>7-4-2015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898538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6859BF67-CC8B-4116-B472-57BBD0948095}" type="slidenum">
              <a:rPr lang="nl-NL" altLang="nl-NL"/>
              <a:pPr/>
              <a:t>‹nr.›</a:t>
            </a:fld>
            <a:endParaRPr lang="nl-NL" alt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EBCE0A9F-6C8E-4BBA-8209-A06C365DB638}" type="datetime1">
              <a:rPr lang="nl-NL" altLang="nl-NL"/>
              <a:pPr/>
              <a:t>7-4-2015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702375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5AF0A659-FD18-4DCD-B8C8-765C64FC8821}" type="slidenum">
              <a:rPr lang="nl-NL" altLang="nl-NL"/>
              <a:pPr/>
              <a:t>‹nr.›</a:t>
            </a:fld>
            <a:endParaRPr lang="nl-NL" altLang="nl-NL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2F7E29CA-BF3A-4B67-909A-1D7384AC6268}" type="datetime1">
              <a:rPr lang="nl-NL" altLang="nl-NL"/>
              <a:pPr/>
              <a:t>7-4-2015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0675982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F123A51E-5490-4747-94F1-8C784FC695CF}" type="slidenum">
              <a:rPr lang="nl-NL" altLang="nl-NL"/>
              <a:pPr/>
              <a:t>‹nr.›</a:t>
            </a:fld>
            <a:endParaRPr lang="nl-NL" alt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16109866-E198-4A89-B94C-319B1DFA30D1}" type="datetime1">
              <a:rPr lang="nl-NL" altLang="nl-NL"/>
              <a:pPr/>
              <a:t>7-4-2015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81553810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632EBE57-C856-4477-939B-607B2E1615E0}" type="slidenum">
              <a:rPr lang="nl-NL" altLang="nl-NL"/>
              <a:pPr/>
              <a:t>‹nr.›</a:t>
            </a:fld>
            <a:endParaRPr lang="nl-NL" alt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9E358053-F221-4E77-A6D1-C2462A8B8131}" type="datetime1">
              <a:rPr lang="nl-NL" altLang="nl-NL"/>
              <a:pPr/>
              <a:t>7-4-2015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6854465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B0D1BD73-F6CB-4CB0-AAC6-AF5DE597D0B8}" type="slidenum">
              <a:rPr lang="nl-NL" altLang="nl-NL"/>
              <a:pPr/>
              <a:t>‹nr.›</a:t>
            </a:fld>
            <a:endParaRPr lang="nl-NL" altLang="nl-NL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E3DAAEDF-3AB8-43E7-983E-B129551C87BF}" type="datetime1">
              <a:rPr lang="nl-NL" altLang="nl-NL"/>
              <a:pPr/>
              <a:t>7-4-2015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2693792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30988" y="215900"/>
            <a:ext cx="2005012" cy="5522913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11188" y="215900"/>
            <a:ext cx="5867400" cy="5522913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AA267D64-6847-44A6-A96B-4222D9EFBAB4}" type="slidenum">
              <a:rPr lang="nl-NL" altLang="nl-NL"/>
              <a:pPr/>
              <a:t>‹nr.›</a:t>
            </a:fld>
            <a:endParaRPr lang="nl-NL" altLang="nl-NL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D58E61A1-B48E-46C8-BE3F-E8DC09B16005}" type="datetime1">
              <a:rPr lang="nl-NL" altLang="nl-NL"/>
              <a:pPr/>
              <a:t>7-4-2015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68810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11188" y="1600200"/>
            <a:ext cx="3921125" cy="3959225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84713" y="1600200"/>
            <a:ext cx="3921125" cy="3959225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A04B0AE3-B097-4643-8EE4-DDB2F337E769}" type="slidenum">
              <a:rPr lang="nl-NL" altLang="nl-NL"/>
              <a:pPr/>
              <a:t>‹nr.›</a:t>
            </a:fld>
            <a:endParaRPr lang="nl-NL" alt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1CC47C55-EDEF-4A44-BE92-E11E4F7BCE5D}" type="datetime1">
              <a:rPr lang="nl-NL" altLang="nl-NL"/>
              <a:pPr/>
              <a:t>7-4-2015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445995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EE7D16D9-6DB3-48F6-B544-909E1D834414}" type="slidenum">
              <a:rPr lang="nl-NL" altLang="nl-NL"/>
              <a:pPr/>
              <a:t>‹nr.›</a:t>
            </a:fld>
            <a:endParaRPr lang="nl-NL" altLang="nl-NL"/>
          </a:p>
        </p:txBody>
      </p:sp>
      <p:sp>
        <p:nvSpPr>
          <p:cNvPr id="9" name="Tijdelijke aanduiding voor datum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1032D8F6-F1F3-4E41-AC57-0EA8DB7562CD}" type="datetime1">
              <a:rPr lang="nl-NL" altLang="nl-NL"/>
              <a:pPr/>
              <a:t>7-4-2015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733223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3DD4E377-6147-4E36-9C9C-5982F1BC3182}" type="slidenum">
              <a:rPr lang="nl-NL" altLang="nl-NL"/>
              <a:pPr/>
              <a:t>‹nr.›</a:t>
            </a:fld>
            <a:endParaRPr lang="nl-NL" alt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E02B6FE6-6E00-473E-B61F-E9EE5604C43B}" type="datetime1">
              <a:rPr lang="nl-NL" altLang="nl-NL"/>
              <a:pPr/>
              <a:t>7-4-2015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220061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9924E046-DAB1-49F4-AD62-F5B063DD65BC}" type="slidenum">
              <a:rPr lang="nl-NL" altLang="nl-NL"/>
              <a:pPr/>
              <a:t>‹nr.›</a:t>
            </a:fld>
            <a:endParaRPr lang="nl-NL" alt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BF3F9F6-DB1A-470F-86CC-967C7597730B}" type="datetime1">
              <a:rPr lang="nl-NL" altLang="nl-NL"/>
              <a:pPr/>
              <a:t>7-4-2015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152043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2841E2E2-A821-463D-BD2E-54E7DDCE5138}" type="slidenum">
              <a:rPr lang="nl-NL" altLang="nl-NL"/>
              <a:pPr/>
              <a:t>‹nr.›</a:t>
            </a:fld>
            <a:endParaRPr lang="nl-NL" alt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16FDF8A3-7D15-423F-8FC7-C4952AFE5B44}" type="datetime1">
              <a:rPr lang="nl-NL" altLang="nl-NL"/>
              <a:pPr/>
              <a:t>7-4-2015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75030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Klik op het pictogram als u een afbeelding wilt toevoegen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/>
              <a:t>PAGE </a:t>
            </a:r>
            <a:fld id="{845F87FF-2161-47E1-A04A-B5A22E1F9E46}" type="slidenum">
              <a:rPr lang="nl-NL" altLang="nl-NL"/>
              <a:pPr/>
              <a:t>‹nr.›</a:t>
            </a:fld>
            <a:endParaRPr lang="nl-NL" alt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6E66D503-FF55-4668-B6D4-155EADAA34DD}" type="datetime1">
              <a:rPr lang="nl-NL" altLang="nl-NL"/>
              <a:pPr/>
              <a:t>7-4-2015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418017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61" name="Picture 9" descr="cyan bar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8207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55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215900"/>
            <a:ext cx="8024812" cy="92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 smtClean="0"/>
              <a:t>Klik om de stijl te bewerken</a:t>
            </a:r>
            <a:endParaRPr lang="nl-NL" altLang="nl-NL" smtClean="0"/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9388" y="6548438"/>
            <a:ext cx="3598862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r>
              <a:rPr lang="nl-NL" altLang="nl-NL"/>
              <a:t>/ name of department</a:t>
            </a:r>
          </a:p>
        </p:txBody>
      </p:sp>
      <p:pic>
        <p:nvPicPr>
          <p:cNvPr id="23562" name="Picture 10" descr="date bar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5" y="6408738"/>
            <a:ext cx="212407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563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43888" y="6548438"/>
            <a:ext cx="609600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r>
              <a:rPr lang="nl-NL" altLang="nl-NL"/>
              <a:t>PAGE </a:t>
            </a:r>
            <a:fld id="{8D4FC232-E4BC-4B5A-AAA6-DABAA4BB0C3D}" type="slidenum">
              <a:rPr lang="nl-NL" altLang="nl-NL"/>
              <a:pPr/>
              <a:t>‹nr.›</a:t>
            </a:fld>
            <a:endParaRPr lang="nl-NL" altLang="nl-NL"/>
          </a:p>
        </p:txBody>
      </p:sp>
      <p:pic>
        <p:nvPicPr>
          <p:cNvPr id="23564" name="Picture 12" descr="logo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413" y="5978525"/>
            <a:ext cx="2030412" cy="4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565" name="Rectangle 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527925" y="6548438"/>
            <a:ext cx="647700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fld id="{2CA94B37-1EC2-43DD-93F8-B2CC0FAEB785}" type="datetime1">
              <a:rPr lang="nl-NL" altLang="nl-NL"/>
              <a:pPr/>
              <a:t>7-4-2015</a:t>
            </a:fld>
            <a:endParaRPr lang="nl-NL" altLang="nl-NL"/>
          </a:p>
        </p:txBody>
      </p:sp>
      <p:sp>
        <p:nvSpPr>
          <p:cNvPr id="23566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600200"/>
            <a:ext cx="7994650" cy="395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 smtClean="0"/>
              <a:t>Klik om de modelstijlen te bewerken</a:t>
            </a:r>
          </a:p>
          <a:p>
            <a:pPr lvl="1"/>
            <a:r>
              <a:rPr lang="nl-NL" altLang="nl-NL" smtClean="0"/>
              <a:t>Tweede niveau</a:t>
            </a:r>
          </a:p>
          <a:p>
            <a:pPr lvl="2"/>
            <a:r>
              <a:rPr lang="nl-NL" altLang="nl-NL" smtClean="0"/>
              <a:t>Derde niveau</a:t>
            </a:r>
          </a:p>
          <a:p>
            <a:pPr lvl="3"/>
            <a:r>
              <a:rPr lang="nl-NL" altLang="nl-NL" smtClean="0"/>
              <a:t>Vierde niveau</a:t>
            </a:r>
          </a:p>
          <a:p>
            <a:pPr lvl="4"/>
            <a:r>
              <a:rPr lang="nl-NL" altLang="nl-NL" smtClean="0"/>
              <a:t>Vijfde niveau</a:t>
            </a:r>
            <a:endParaRPr lang="nl-NL" altLang="nl-NL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268288" indent="-2682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Char char="•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536575" indent="-2667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2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511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−"/>
        <a:defRPr sz="22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090613" indent="-2794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−"/>
        <a:defRPr sz="2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1349375" indent="-2571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−"/>
        <a:defRPr sz="22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61" name="Picture 9" descr="date bar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5" y="6408738"/>
            <a:ext cx="212407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0" name="Picture 8" descr="cyan bar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8207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15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215900"/>
            <a:ext cx="8024812" cy="92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 smtClean="0"/>
              <a:t>Click to edit Master title style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9388" y="6548438"/>
            <a:ext cx="3598862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43888" y="6548438"/>
            <a:ext cx="609600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r>
              <a:rPr lang="nl-NL" altLang="nl-NL"/>
              <a:t>PAGE </a:t>
            </a:r>
            <a:fld id="{C9FD5CBA-292F-4D7B-BD3E-A45A9D777578}" type="slidenum">
              <a:rPr lang="nl-NL" altLang="nl-NL"/>
              <a:pPr/>
              <a:t>‹nr.›</a:t>
            </a:fld>
            <a:endParaRPr lang="nl-NL" altLang="nl-NL"/>
          </a:p>
        </p:txBody>
      </p:sp>
      <p:pic>
        <p:nvPicPr>
          <p:cNvPr id="49163" name="Picture 11" descr="logo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413" y="5978525"/>
            <a:ext cx="2030412" cy="4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165" name="Rectangle 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527925" y="6548438"/>
            <a:ext cx="647700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fld id="{C896E8A1-9A0B-4857-9407-A8729DF60FD7}" type="datetime1">
              <a:rPr lang="nl-NL" altLang="nl-NL"/>
              <a:pPr/>
              <a:t>7-4-2015</a:t>
            </a:fld>
            <a:endParaRPr lang="nl-NL" altLang="nl-NL"/>
          </a:p>
        </p:txBody>
      </p:sp>
      <p:sp>
        <p:nvSpPr>
          <p:cNvPr id="49167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600200"/>
            <a:ext cx="7993062" cy="413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 smtClean="0"/>
              <a:t>Click to edit Master text styles</a:t>
            </a:r>
          </a:p>
          <a:p>
            <a:pPr lvl="1"/>
            <a:r>
              <a:rPr lang="nl-NL" altLang="nl-NL" smtClean="0"/>
              <a:t>Second level</a:t>
            </a:r>
          </a:p>
          <a:p>
            <a:pPr lvl="2"/>
            <a:r>
              <a:rPr lang="nl-NL" altLang="nl-NL" smtClean="0"/>
              <a:t>Third level</a:t>
            </a:r>
          </a:p>
          <a:p>
            <a:pPr lvl="3"/>
            <a:r>
              <a:rPr lang="nl-NL" altLang="nl-NL" smtClean="0"/>
              <a:t>Fourth level</a:t>
            </a:r>
          </a:p>
          <a:p>
            <a:pPr lvl="4"/>
            <a:r>
              <a:rPr lang="nl-NL" altLang="nl-NL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268288" indent="-268288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534988" indent="-265113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2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814388" indent="-277813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−"/>
        <a:defRPr sz="22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069975" indent="-254000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−"/>
        <a:defRPr sz="2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1349375" indent="-277813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−"/>
        <a:defRPr sz="22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138" name="Picture 2" descr="date bar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5" y="6408738"/>
            <a:ext cx="212407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9139" name="Picture 3" descr="cyan bar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8207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9140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215900"/>
            <a:ext cx="8024812" cy="92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 smtClean="0"/>
              <a:t>Click to edit Master title style</a:t>
            </a:r>
          </a:p>
        </p:txBody>
      </p:sp>
      <p:sp>
        <p:nvSpPr>
          <p:cNvPr id="21914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9388" y="6548438"/>
            <a:ext cx="3598862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r>
              <a:rPr lang="nl-NL" altLang="nl-NL"/>
              <a:t>/ name of department</a:t>
            </a:r>
          </a:p>
        </p:txBody>
      </p:sp>
      <p:sp>
        <p:nvSpPr>
          <p:cNvPr id="21914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43888" y="6548438"/>
            <a:ext cx="609600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r>
              <a:rPr lang="nl-NL" altLang="nl-NL"/>
              <a:t>PAGE </a:t>
            </a:r>
            <a:fld id="{47D97E54-D83D-458E-8D01-35D030FC02D2}" type="slidenum">
              <a:rPr lang="nl-NL" altLang="nl-NL"/>
              <a:pPr/>
              <a:t>‹nr.›</a:t>
            </a:fld>
            <a:endParaRPr lang="nl-NL" altLang="nl-NL"/>
          </a:p>
        </p:txBody>
      </p:sp>
      <p:pic>
        <p:nvPicPr>
          <p:cNvPr id="219143" name="Picture 7" descr="logo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413" y="5978525"/>
            <a:ext cx="2030412" cy="4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9144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527925" y="6548438"/>
            <a:ext cx="647700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fld id="{24BDAC3D-4E2D-4558-B280-5264FD3359FF}" type="datetime1">
              <a:rPr lang="nl-NL" altLang="nl-NL"/>
              <a:pPr/>
              <a:t>7-4-2015</a:t>
            </a:fld>
            <a:endParaRPr lang="nl-NL" altLang="nl-NL"/>
          </a:p>
        </p:txBody>
      </p:sp>
      <p:sp>
        <p:nvSpPr>
          <p:cNvPr id="219145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600200"/>
            <a:ext cx="7993062" cy="413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 smtClean="0"/>
              <a:t>Click to edit Master text styles</a:t>
            </a:r>
          </a:p>
          <a:p>
            <a:pPr lvl="1"/>
            <a:r>
              <a:rPr lang="nl-NL" altLang="nl-NL" smtClean="0"/>
              <a:t>Second level</a:t>
            </a:r>
          </a:p>
          <a:p>
            <a:pPr lvl="2"/>
            <a:r>
              <a:rPr lang="nl-NL" altLang="nl-NL" smtClean="0"/>
              <a:t>Third level</a:t>
            </a:r>
          </a:p>
          <a:p>
            <a:pPr lvl="3"/>
            <a:r>
              <a:rPr lang="nl-NL" altLang="nl-NL" smtClean="0"/>
              <a:t>Fourth level</a:t>
            </a:r>
          </a:p>
          <a:p>
            <a:pPr lvl="4"/>
            <a:r>
              <a:rPr lang="nl-NL" altLang="nl-NL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268288" indent="-268288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534988" indent="-265113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2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814388" indent="-277813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−"/>
        <a:defRPr sz="22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069975" indent="-254000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−"/>
        <a:defRPr sz="2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1349375" indent="-277813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−"/>
        <a:defRPr sz="22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smtClean="0"/>
              <a:t>DBL </a:t>
            </a:r>
            <a:r>
              <a:rPr lang="nl-NL" dirty="0" err="1" smtClean="0"/>
              <a:t>embedded</a:t>
            </a:r>
            <a:r>
              <a:rPr lang="nl-NL" dirty="0" smtClean="0"/>
              <a:t> systems</a:t>
            </a:r>
            <a:br>
              <a:rPr lang="nl-NL" dirty="0" smtClean="0"/>
            </a:br>
            <a:r>
              <a:rPr lang="nl-NL" dirty="0" err="1" smtClean="0"/>
              <a:t>group</a:t>
            </a:r>
            <a:r>
              <a:rPr lang="nl-NL" dirty="0" smtClean="0"/>
              <a:t> 16</a:t>
            </a:r>
            <a:br>
              <a:rPr lang="nl-NL" dirty="0" smtClean="0"/>
            </a:b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smtClean="0"/>
              <a:t>Made </a:t>
            </a:r>
            <a:r>
              <a:rPr lang="nl-NL" dirty="0" err="1" smtClean="0"/>
              <a:t>by</a:t>
            </a:r>
            <a:r>
              <a:rPr lang="nl-NL" dirty="0" smtClean="0"/>
              <a:t>:</a:t>
            </a:r>
          </a:p>
          <a:p>
            <a:r>
              <a:rPr lang="nl-NL" dirty="0" err="1" smtClean="0"/>
              <a:t>Wigger</a:t>
            </a:r>
            <a:r>
              <a:rPr lang="nl-NL" dirty="0" smtClean="0"/>
              <a:t> Boelens</a:t>
            </a:r>
          </a:p>
          <a:p>
            <a:r>
              <a:rPr lang="nl-NL" dirty="0" smtClean="0"/>
              <a:t>Rolf Verschuuren</a:t>
            </a:r>
          </a:p>
          <a:p>
            <a:r>
              <a:rPr lang="nl-NL" dirty="0" smtClean="0"/>
              <a:t>Stefan van den Berg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4210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Machine Design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Reliability</a:t>
            </a:r>
          </a:p>
          <a:p>
            <a:r>
              <a:rPr lang="en-GB" dirty="0" smtClean="0"/>
              <a:t>Speed</a:t>
            </a:r>
          </a:p>
          <a:p>
            <a:r>
              <a:rPr lang="en-GB" dirty="0" smtClean="0"/>
              <a:t>Robustness</a:t>
            </a:r>
          </a:p>
          <a:p>
            <a:r>
              <a:rPr lang="en-GB" dirty="0" smtClean="0"/>
              <a:t>Accessibility</a:t>
            </a:r>
          </a:p>
          <a:p>
            <a:r>
              <a:rPr lang="en-GB" dirty="0" smtClean="0"/>
              <a:t>Floor space</a:t>
            </a:r>
          </a:p>
          <a:p>
            <a:r>
              <a:rPr lang="en-GB" dirty="0" smtClean="0"/>
              <a:t>Complexity</a:t>
            </a:r>
          </a:p>
          <a:p>
            <a:r>
              <a:rPr lang="en-GB" dirty="0" smtClean="0"/>
              <a:t>Amount of parts</a:t>
            </a:r>
          </a:p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 altLang="nl-NL" smtClean="0"/>
              <a:t>PAGE </a:t>
            </a:r>
            <a:fld id="{3068B977-C7FF-476A-9E4C-FB069EEBC90F}" type="slidenum">
              <a:rPr lang="nl-NL" altLang="nl-NL" smtClean="0"/>
              <a:pPr/>
              <a:t>1</a:t>
            </a:fld>
            <a:endParaRPr lang="nl-NL" altLang="nl-NL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330ABCD-6A89-4D56-80A2-F1C1D32970EC}" type="datetime1">
              <a:rPr lang="nl-NL" altLang="nl-NL" smtClean="0"/>
              <a:pPr/>
              <a:t>7-4-2015</a:t>
            </a:fld>
            <a:endParaRPr lang="nl-NL" altLang="nl-NL"/>
          </a:p>
        </p:txBody>
      </p:sp>
      <p:sp>
        <p:nvSpPr>
          <p:cNvPr id="7" name="Tijdelijke aanduiding voor voettekst 3"/>
          <p:cNvSpPr>
            <a:spLocks noGrp="1"/>
          </p:cNvSpPr>
          <p:nvPr>
            <p:ph type="ftr" sz="quarter" idx="10"/>
          </p:nvPr>
        </p:nvSpPr>
        <p:spPr>
          <a:xfrm>
            <a:off x="179388" y="6548438"/>
            <a:ext cx="3598862" cy="187325"/>
          </a:xfrm>
        </p:spPr>
        <p:txBody>
          <a:bodyPr/>
          <a:lstStyle/>
          <a:p>
            <a:r>
              <a:rPr lang="nl-NL" altLang="nl-NL" dirty="0" err="1" smtClean="0"/>
              <a:t>Department</a:t>
            </a:r>
            <a:r>
              <a:rPr lang="nl-NL" altLang="nl-NL" dirty="0" smtClean="0"/>
              <a:t> of </a:t>
            </a:r>
            <a:r>
              <a:rPr lang="nl-NL" altLang="nl-NL" dirty="0" err="1" smtClean="0"/>
              <a:t>Mathematics</a:t>
            </a:r>
            <a:r>
              <a:rPr lang="nl-NL" altLang="nl-NL" dirty="0" smtClean="0"/>
              <a:t> </a:t>
            </a:r>
            <a:r>
              <a:rPr lang="nl-NL" altLang="nl-NL" dirty="0" err="1" smtClean="0"/>
              <a:t>and</a:t>
            </a:r>
            <a:r>
              <a:rPr lang="nl-NL" altLang="nl-NL" dirty="0" smtClean="0"/>
              <a:t> Computer </a:t>
            </a:r>
            <a:r>
              <a:rPr lang="nl-NL" altLang="nl-NL" dirty="0" err="1" smtClean="0"/>
              <a:t>Science</a:t>
            </a:r>
            <a:endParaRPr lang="nl-NL" altLang="nl-NL" dirty="0" smtClean="0"/>
          </a:p>
        </p:txBody>
      </p:sp>
    </p:spTree>
    <p:extLst>
      <p:ext uri="{BB962C8B-B14F-4D97-AF65-F5344CB8AC3E}">
        <p14:creationId xmlns:p14="http://schemas.microsoft.com/office/powerpoint/2010/main" val="116921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Machine Design</a:t>
            </a:r>
            <a:endParaRPr lang="nl-NL" dirty="0"/>
          </a:p>
        </p:txBody>
      </p:sp>
      <p:pic>
        <p:nvPicPr>
          <p:cNvPr id="7" name="Tijdelijke aanduiding voor inhoud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08" y="1484784"/>
            <a:ext cx="4918737" cy="1885705"/>
          </a:xfrm>
        </p:spPr>
      </p:pic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 altLang="nl-NL" smtClean="0"/>
              <a:t>PAGE </a:t>
            </a:r>
            <a:fld id="{3068B977-C7FF-476A-9E4C-FB069EEBC90F}" type="slidenum">
              <a:rPr lang="nl-NL" altLang="nl-NL" smtClean="0"/>
              <a:pPr/>
              <a:t>2</a:t>
            </a:fld>
            <a:endParaRPr lang="nl-NL" altLang="nl-NL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330ABCD-6A89-4D56-80A2-F1C1D32970EC}" type="datetime1">
              <a:rPr lang="nl-NL" altLang="nl-NL" smtClean="0"/>
              <a:pPr/>
              <a:t>7-4-2015</a:t>
            </a:fld>
            <a:endParaRPr lang="nl-NL" altLang="nl-NL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58" t="11022" r="19889" b="34593"/>
          <a:stretch/>
        </p:blipFill>
        <p:spPr>
          <a:xfrm rot="10800000">
            <a:off x="3419872" y="2564904"/>
            <a:ext cx="5340924" cy="3253857"/>
          </a:xfrm>
          <a:prstGeom prst="rect">
            <a:avLst/>
          </a:prstGeom>
        </p:spPr>
      </p:pic>
      <p:sp>
        <p:nvSpPr>
          <p:cNvPr id="10" name="Tijdelijke aanduiding voor voettekst 3"/>
          <p:cNvSpPr>
            <a:spLocks noGrp="1"/>
          </p:cNvSpPr>
          <p:nvPr>
            <p:ph type="ftr" sz="quarter" idx="10"/>
          </p:nvPr>
        </p:nvSpPr>
        <p:spPr>
          <a:xfrm>
            <a:off x="179388" y="6548438"/>
            <a:ext cx="3598862" cy="187325"/>
          </a:xfrm>
        </p:spPr>
        <p:txBody>
          <a:bodyPr/>
          <a:lstStyle/>
          <a:p>
            <a:r>
              <a:rPr lang="nl-NL" altLang="nl-NL" dirty="0" err="1" smtClean="0"/>
              <a:t>Department</a:t>
            </a:r>
            <a:r>
              <a:rPr lang="nl-NL" altLang="nl-NL" dirty="0" smtClean="0"/>
              <a:t> of </a:t>
            </a:r>
            <a:r>
              <a:rPr lang="nl-NL" altLang="nl-NL" dirty="0" err="1" smtClean="0"/>
              <a:t>Mathematics</a:t>
            </a:r>
            <a:r>
              <a:rPr lang="nl-NL" altLang="nl-NL" dirty="0" smtClean="0"/>
              <a:t> </a:t>
            </a:r>
            <a:r>
              <a:rPr lang="nl-NL" altLang="nl-NL" dirty="0" err="1" smtClean="0"/>
              <a:t>and</a:t>
            </a:r>
            <a:r>
              <a:rPr lang="nl-NL" altLang="nl-NL" dirty="0" smtClean="0"/>
              <a:t> Computer </a:t>
            </a:r>
            <a:r>
              <a:rPr lang="nl-NL" altLang="nl-NL" dirty="0" err="1" smtClean="0"/>
              <a:t>Science</a:t>
            </a:r>
            <a:endParaRPr lang="nl-NL" altLang="nl-NL" dirty="0" smtClean="0"/>
          </a:p>
        </p:txBody>
      </p:sp>
    </p:spTree>
    <p:extLst>
      <p:ext uri="{BB962C8B-B14F-4D97-AF65-F5344CB8AC3E}">
        <p14:creationId xmlns:p14="http://schemas.microsoft.com/office/powerpoint/2010/main" val="137466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Software Design</a:t>
            </a:r>
            <a:endParaRPr lang="nl-NL" dirty="0"/>
          </a:p>
        </p:txBody>
      </p:sp>
      <p:pic>
        <p:nvPicPr>
          <p:cNvPr id="7" name="Tijdelijke aanduiding voor inhoud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56792"/>
            <a:ext cx="7994650" cy="3950914"/>
          </a:xfrm>
        </p:spPr>
      </p:pic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 altLang="nl-NL" dirty="0" err="1" smtClean="0"/>
              <a:t>Department</a:t>
            </a:r>
            <a:r>
              <a:rPr lang="nl-NL" altLang="nl-NL" dirty="0" smtClean="0"/>
              <a:t> of </a:t>
            </a:r>
            <a:r>
              <a:rPr lang="nl-NL" altLang="nl-NL" dirty="0" err="1" smtClean="0"/>
              <a:t>Mathematics</a:t>
            </a:r>
            <a:r>
              <a:rPr lang="nl-NL" altLang="nl-NL" dirty="0" smtClean="0"/>
              <a:t> </a:t>
            </a:r>
            <a:r>
              <a:rPr lang="nl-NL" altLang="nl-NL" dirty="0" err="1" smtClean="0"/>
              <a:t>and</a:t>
            </a:r>
            <a:r>
              <a:rPr lang="nl-NL" altLang="nl-NL" dirty="0" smtClean="0"/>
              <a:t> Computer </a:t>
            </a:r>
            <a:r>
              <a:rPr lang="nl-NL" altLang="nl-NL" dirty="0" err="1" smtClean="0"/>
              <a:t>Science</a:t>
            </a:r>
            <a:endParaRPr lang="nl-NL" altLang="nl-NL" dirty="0" smtClean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 altLang="nl-NL" smtClean="0"/>
              <a:t>PAGE </a:t>
            </a:r>
            <a:fld id="{3068B977-C7FF-476A-9E4C-FB069EEBC90F}" type="slidenum">
              <a:rPr lang="nl-NL" altLang="nl-NL" smtClean="0"/>
              <a:pPr/>
              <a:t>3</a:t>
            </a:fld>
            <a:endParaRPr lang="nl-NL" altLang="nl-NL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330ABCD-6A89-4D56-80A2-F1C1D32970EC}" type="datetime1">
              <a:rPr lang="nl-NL" altLang="nl-NL" smtClean="0"/>
              <a:pPr/>
              <a:t>7-4-2015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99857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Software Design</a:t>
            </a:r>
            <a:endParaRPr lang="nl-NL" dirty="0"/>
          </a:p>
        </p:txBody>
      </p:sp>
      <p:pic>
        <p:nvPicPr>
          <p:cNvPr id="7" name="Tijdelijke aanduiding voor inhoud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29" t="9112" r="31546" b="48968"/>
          <a:stretch/>
        </p:blipFill>
        <p:spPr>
          <a:xfrm>
            <a:off x="611188" y="2331169"/>
            <a:ext cx="4281488" cy="2735395"/>
          </a:xfrm>
        </p:spPr>
      </p:pic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 altLang="nl-NL" dirty="0" err="1" smtClean="0"/>
              <a:t>Department</a:t>
            </a:r>
            <a:r>
              <a:rPr lang="nl-NL" altLang="nl-NL" dirty="0" smtClean="0"/>
              <a:t> of </a:t>
            </a:r>
            <a:r>
              <a:rPr lang="nl-NL" altLang="nl-NL" dirty="0" err="1" smtClean="0"/>
              <a:t>Mathematics</a:t>
            </a:r>
            <a:r>
              <a:rPr lang="nl-NL" altLang="nl-NL" dirty="0" smtClean="0"/>
              <a:t> </a:t>
            </a:r>
            <a:r>
              <a:rPr lang="nl-NL" altLang="nl-NL" dirty="0" err="1" smtClean="0"/>
              <a:t>and</a:t>
            </a:r>
            <a:r>
              <a:rPr lang="nl-NL" altLang="nl-NL" dirty="0" smtClean="0"/>
              <a:t> Computer </a:t>
            </a:r>
            <a:r>
              <a:rPr lang="nl-NL" altLang="nl-NL" dirty="0" err="1" smtClean="0"/>
              <a:t>Science</a:t>
            </a:r>
            <a:endParaRPr lang="nl-NL" altLang="nl-NL" dirty="0" smtClean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 altLang="nl-NL" smtClean="0"/>
              <a:t>PAGE </a:t>
            </a:r>
            <a:fld id="{3068B977-C7FF-476A-9E4C-FB069EEBC90F}" type="slidenum">
              <a:rPr lang="nl-NL" altLang="nl-NL" smtClean="0"/>
              <a:pPr/>
              <a:t>4</a:t>
            </a:fld>
            <a:endParaRPr lang="nl-NL" altLang="nl-NL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330ABCD-6A89-4D56-80A2-F1C1D32970EC}" type="datetime1">
              <a:rPr lang="nl-NL" altLang="nl-NL" smtClean="0"/>
              <a:pPr/>
              <a:t>7-4-2015</a:t>
            </a:fld>
            <a:endParaRPr lang="nl-NL" altLang="nl-NL"/>
          </a:p>
        </p:txBody>
      </p:sp>
      <p:sp>
        <p:nvSpPr>
          <p:cNvPr id="8" name="Tekstvak 7"/>
          <p:cNvSpPr txBox="1"/>
          <p:nvPr/>
        </p:nvSpPr>
        <p:spPr>
          <a:xfrm>
            <a:off x="5076056" y="2329728"/>
            <a:ext cx="3744416" cy="35550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176     </a:t>
            </a:r>
            <a:r>
              <a:rPr lang="en-US" sz="800" kern="150" dirty="0" smtClean="0">
                <a:solidFill>
                  <a:srgbClr val="9E0031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void</a:t>
            </a: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800" kern="150" dirty="0" smtClean="0">
                <a:solidFill>
                  <a:srgbClr val="0000FF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running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()</a:t>
            </a: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{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177         </a:t>
            </a:r>
            <a:r>
              <a:rPr lang="en-US" sz="8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timerManage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();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178         </a:t>
            </a:r>
            <a:r>
              <a:rPr lang="en-US" sz="8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//check if we need to pause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179         $</a:t>
            </a:r>
            <a:r>
              <a:rPr lang="en-US" sz="8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startStop</a:t>
            </a: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=</a:t>
            </a: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8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getButtonPressed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(0);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180         </a:t>
            </a:r>
            <a:r>
              <a:rPr lang="en-US" sz="800" b="1" kern="150" dirty="0" smtClean="0">
                <a:solidFill>
                  <a:srgbClr val="0F7001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if</a:t>
            </a: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</a:t>
            </a: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$</a:t>
            </a:r>
            <a:r>
              <a:rPr lang="en-US" sz="8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startStop</a:t>
            </a: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==</a:t>
            </a: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1)</a:t>
            </a: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{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181             </a:t>
            </a:r>
            <a:r>
              <a:rPr lang="en-US" sz="8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//stop the feeder engine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182             </a:t>
            </a:r>
            <a:r>
              <a:rPr lang="en-US" sz="8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storeData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(0,</a:t>
            </a: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800" kern="150" dirty="0" smtClean="0">
                <a:solidFill>
                  <a:srgbClr val="A90E1A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"outputs"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,</a:t>
            </a: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FEEDERENGINE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);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183             </a:t>
            </a:r>
            <a:r>
              <a:rPr lang="en-US" sz="8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//set the timer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184             </a:t>
            </a:r>
            <a:r>
              <a:rPr lang="en-US" sz="8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setCountdown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</a:t>
            </a: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BELT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);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185             </a:t>
            </a:r>
            <a:r>
              <a:rPr lang="en-US" sz="8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//update the state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186             $state 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=</a:t>
            </a: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9;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187             </a:t>
            </a:r>
            <a:r>
              <a:rPr lang="en-US" sz="8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runningTimer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();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188         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}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189         </a:t>
            </a:r>
            <a:r>
              <a:rPr lang="en-US" sz="8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//check if a disk is at the position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190         </a:t>
            </a:r>
            <a:r>
              <a:rPr lang="en-US" sz="8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// detector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191         $position 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=</a:t>
            </a: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8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getButtonPressed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(7);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192         </a:t>
            </a:r>
            <a:r>
              <a:rPr lang="en-US" sz="800" b="1" kern="150" dirty="0" smtClean="0">
                <a:solidFill>
                  <a:srgbClr val="0F7001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if</a:t>
            </a: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</a:t>
            </a: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$position 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==</a:t>
            </a: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1)</a:t>
            </a: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{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193             </a:t>
            </a:r>
            <a:r>
              <a:rPr lang="en-US" sz="8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//reset the </a:t>
            </a:r>
            <a:r>
              <a:rPr lang="en-US" sz="800" i="1" kern="150" dirty="0" err="1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countdown,because</a:t>
            </a:r>
            <a:r>
              <a:rPr lang="en-US" sz="8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a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194             </a:t>
            </a:r>
            <a:r>
              <a:rPr lang="en-US" sz="8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// disk was detected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195             </a:t>
            </a:r>
            <a:r>
              <a:rPr lang="en-US" sz="8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setCountdown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</a:t>
            </a: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BELTROUND 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+</a:t>
            </a: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BELT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);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196             </a:t>
            </a:r>
            <a:r>
              <a:rPr lang="en-US" sz="8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//update the state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197             $state 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=</a:t>
            </a: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4;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198             </a:t>
            </a:r>
            <a:r>
              <a:rPr lang="en-US" sz="8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runningWait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();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199         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}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200         </a:t>
            </a:r>
            <a:r>
              <a:rPr lang="en-US" sz="8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//loop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201         running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();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8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202     </a:t>
            </a:r>
            <a:r>
              <a:rPr lang="en-US" sz="8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}</a:t>
            </a:r>
            <a:endParaRPr lang="nl-NL" sz="8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lnSpc>
                <a:spcPts val="1200"/>
              </a:lnSpc>
            </a:pPr>
            <a:endParaRPr lang="nl-NL" sz="800" dirty="0"/>
          </a:p>
        </p:txBody>
      </p:sp>
    </p:spTree>
    <p:extLst>
      <p:ext uri="{BB962C8B-B14F-4D97-AF65-F5344CB8AC3E}">
        <p14:creationId xmlns:p14="http://schemas.microsoft.com/office/powerpoint/2010/main" val="117774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Software Design</a:t>
            </a:r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 altLang="nl-NL" dirty="0" err="1" smtClean="0"/>
              <a:t>Department</a:t>
            </a:r>
            <a:r>
              <a:rPr lang="nl-NL" altLang="nl-NL" dirty="0" smtClean="0"/>
              <a:t> of </a:t>
            </a:r>
            <a:r>
              <a:rPr lang="nl-NL" altLang="nl-NL" dirty="0" err="1" smtClean="0"/>
              <a:t>Mathematics</a:t>
            </a:r>
            <a:r>
              <a:rPr lang="nl-NL" altLang="nl-NL" dirty="0" smtClean="0"/>
              <a:t> </a:t>
            </a:r>
            <a:r>
              <a:rPr lang="nl-NL" altLang="nl-NL" dirty="0" err="1" smtClean="0"/>
              <a:t>and</a:t>
            </a:r>
            <a:r>
              <a:rPr lang="nl-NL" altLang="nl-NL" dirty="0" smtClean="0"/>
              <a:t> Computer </a:t>
            </a:r>
            <a:r>
              <a:rPr lang="nl-NL" altLang="nl-NL" dirty="0" err="1" smtClean="0"/>
              <a:t>Science</a:t>
            </a:r>
            <a:endParaRPr lang="nl-NL" altLang="nl-NL" dirty="0" smtClean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 altLang="nl-NL" smtClean="0"/>
              <a:t>PAGE </a:t>
            </a:r>
            <a:fld id="{3068B977-C7FF-476A-9E4C-FB069EEBC90F}" type="slidenum">
              <a:rPr lang="nl-NL" altLang="nl-NL" smtClean="0"/>
              <a:pPr/>
              <a:t>5</a:t>
            </a:fld>
            <a:endParaRPr lang="nl-NL" altLang="nl-NL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330ABCD-6A89-4D56-80A2-F1C1D32970EC}" type="datetime1">
              <a:rPr lang="nl-NL" altLang="nl-NL" smtClean="0"/>
              <a:pPr/>
              <a:t>7-4-2015</a:t>
            </a:fld>
            <a:endParaRPr lang="nl-NL" altLang="nl-NL"/>
          </a:p>
        </p:txBody>
      </p:sp>
      <p:sp>
        <p:nvSpPr>
          <p:cNvPr id="8" name="Tekstvak 7"/>
          <p:cNvSpPr txBox="1"/>
          <p:nvPr/>
        </p:nvSpPr>
        <p:spPr>
          <a:xfrm>
            <a:off x="395536" y="1844824"/>
            <a:ext cx="3816424" cy="31366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176     </a:t>
            </a:r>
            <a:r>
              <a:rPr lang="en-US" sz="700" kern="150" dirty="0" smtClean="0">
                <a:solidFill>
                  <a:srgbClr val="9E0031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void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700" kern="150" dirty="0" smtClean="0">
                <a:solidFill>
                  <a:srgbClr val="0000FF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running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()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{</a:t>
            </a:r>
            <a:endParaRPr lang="nl-NL" sz="7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177         </a:t>
            </a:r>
            <a:r>
              <a:rPr lang="en-US" sz="7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timerManage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();</a:t>
            </a:r>
            <a:endParaRPr lang="nl-NL" sz="7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178         </a:t>
            </a:r>
            <a:r>
              <a:rPr lang="en-US" sz="7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//check if we need to pause</a:t>
            </a:r>
            <a:endParaRPr lang="nl-NL" sz="7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179         $</a:t>
            </a:r>
            <a:r>
              <a:rPr lang="en-US" sz="7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startStop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=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7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getButtonPressed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(0);</a:t>
            </a:r>
            <a:endParaRPr lang="nl-NL" sz="7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180         </a:t>
            </a:r>
            <a:r>
              <a:rPr lang="en-US" sz="700" b="1" kern="150" dirty="0" smtClean="0">
                <a:solidFill>
                  <a:srgbClr val="0F7001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if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$</a:t>
            </a:r>
            <a:r>
              <a:rPr lang="en-US" sz="7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startStop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==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1)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{</a:t>
            </a:r>
            <a:endParaRPr lang="nl-NL" sz="7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181             </a:t>
            </a:r>
            <a:r>
              <a:rPr lang="en-US" sz="7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//stop the feeder engine</a:t>
            </a:r>
            <a:endParaRPr lang="nl-NL" sz="7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182             </a:t>
            </a:r>
            <a:r>
              <a:rPr lang="en-US" sz="7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storeData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(0,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700" kern="150" dirty="0" smtClean="0">
                <a:solidFill>
                  <a:srgbClr val="A90E1A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"outputs"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,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FEEDERENGINE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);</a:t>
            </a:r>
            <a:endParaRPr lang="nl-NL" sz="7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183             </a:t>
            </a:r>
            <a:r>
              <a:rPr lang="en-US" sz="7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//set the timer</a:t>
            </a:r>
            <a:endParaRPr lang="nl-NL" sz="7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184             </a:t>
            </a:r>
            <a:r>
              <a:rPr lang="en-US" sz="7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setCountdown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BELT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);</a:t>
            </a:r>
            <a:endParaRPr lang="nl-NL" sz="7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185             </a:t>
            </a:r>
            <a:r>
              <a:rPr lang="en-US" sz="7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//update the state</a:t>
            </a:r>
            <a:endParaRPr lang="nl-NL" sz="7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186             $state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=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9;</a:t>
            </a:r>
            <a:endParaRPr lang="nl-NL" sz="7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187             </a:t>
            </a:r>
            <a:r>
              <a:rPr lang="en-US" sz="7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runningTimer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();</a:t>
            </a:r>
            <a:endParaRPr lang="nl-NL" sz="7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188        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}</a:t>
            </a:r>
            <a:endParaRPr lang="nl-NL" sz="7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189         </a:t>
            </a:r>
            <a:r>
              <a:rPr lang="en-US" sz="7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//check if a disk is at the position</a:t>
            </a:r>
            <a:endParaRPr lang="nl-NL" sz="7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190         </a:t>
            </a:r>
            <a:r>
              <a:rPr lang="en-US" sz="7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// detector</a:t>
            </a:r>
            <a:endParaRPr lang="nl-NL" sz="7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191         $position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=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7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getButtonPressed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(7);</a:t>
            </a:r>
            <a:endParaRPr lang="nl-NL" sz="7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192         </a:t>
            </a:r>
            <a:r>
              <a:rPr lang="en-US" sz="700" b="1" kern="150" dirty="0" smtClean="0">
                <a:solidFill>
                  <a:srgbClr val="0F7001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if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$position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==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1)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{</a:t>
            </a:r>
            <a:endParaRPr lang="nl-NL" sz="7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193             </a:t>
            </a:r>
            <a:r>
              <a:rPr lang="en-US" sz="7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//reset the </a:t>
            </a:r>
            <a:r>
              <a:rPr lang="en-US" sz="700" i="1" kern="150" dirty="0" err="1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countdown,because</a:t>
            </a:r>
            <a:r>
              <a:rPr lang="en-US" sz="7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a</a:t>
            </a:r>
            <a:endParaRPr lang="nl-NL" sz="7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194             </a:t>
            </a:r>
            <a:r>
              <a:rPr lang="en-US" sz="7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// disk was detected</a:t>
            </a:r>
            <a:endParaRPr lang="nl-NL" sz="7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195             </a:t>
            </a:r>
            <a:r>
              <a:rPr lang="en-US" sz="7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setCountdown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BELTROUND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+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BELT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);</a:t>
            </a:r>
            <a:endParaRPr lang="nl-NL" sz="7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196             </a:t>
            </a:r>
            <a:r>
              <a:rPr lang="en-US" sz="7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//update the state</a:t>
            </a:r>
            <a:endParaRPr lang="nl-NL" sz="7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197             $state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=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4;</a:t>
            </a:r>
            <a:endParaRPr lang="nl-NL" sz="7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198             </a:t>
            </a:r>
            <a:r>
              <a:rPr lang="en-US" sz="7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runningWait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();</a:t>
            </a:r>
            <a:endParaRPr lang="nl-NL" sz="7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199        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}</a:t>
            </a:r>
            <a:endParaRPr lang="nl-NL" sz="7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200         </a:t>
            </a:r>
            <a:r>
              <a:rPr lang="en-US" sz="7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//loop</a:t>
            </a:r>
            <a:endParaRPr lang="nl-NL" sz="7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201         running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();</a:t>
            </a:r>
            <a:endParaRPr lang="nl-NL" sz="7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202    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}</a:t>
            </a:r>
            <a:endParaRPr lang="nl-NL" sz="700" kern="150" dirty="0" smtClean="0">
              <a:effectLst/>
              <a:latin typeface="Source Code Pro" panose="020B0509030403020204" pitchFamily="49" charset="0"/>
              <a:ea typeface="Droid Sans Fallback"/>
              <a:cs typeface="FreeSans"/>
            </a:endParaRPr>
          </a:p>
          <a:p>
            <a:pPr>
              <a:lnSpc>
                <a:spcPts val="1200"/>
              </a:lnSpc>
            </a:pPr>
            <a:endParaRPr lang="nl-NL" sz="700" dirty="0"/>
          </a:p>
        </p:txBody>
      </p:sp>
      <p:sp>
        <p:nvSpPr>
          <p:cNvPr id="9" name="Tekstvak 8"/>
          <p:cNvSpPr txBox="1"/>
          <p:nvPr/>
        </p:nvSpPr>
        <p:spPr>
          <a:xfrm>
            <a:off x="4499992" y="1412776"/>
            <a:ext cx="4644008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en-US" sz="700" kern="150" dirty="0">
                <a:latin typeface="Source Code Pro" panose="020B0509030403020204" pitchFamily="49" charset="0"/>
                <a:ea typeface="Droid Sans Fallback"/>
                <a:cs typeface="Courier"/>
              </a:rPr>
              <a:t>198</a:t>
            </a:r>
            <a:r>
              <a:rPr lang="en-US" sz="700" b="1" kern="150" dirty="0" smtClean="0">
                <a:solidFill>
                  <a:srgbClr val="0F7001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function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700" kern="150" dirty="0" smtClean="0">
                <a:solidFill>
                  <a:srgbClr val="0000FF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running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()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199 {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200     </a:t>
            </a:r>
            <a:r>
              <a:rPr lang="en-US" sz="7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timerManage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();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201 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202     </a:t>
            </a:r>
            <a:r>
              <a:rPr lang="en-US" sz="7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//check if we need to pause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203     </a:t>
            </a:r>
            <a:r>
              <a:rPr lang="en-US" sz="700" kern="150" dirty="0" smtClean="0">
                <a:solidFill>
                  <a:srgbClr val="130869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$</a:t>
            </a:r>
            <a:r>
              <a:rPr lang="en-US" sz="700" kern="150" dirty="0" err="1" smtClean="0">
                <a:solidFill>
                  <a:srgbClr val="130869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startStop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=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7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getButtonPressed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0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);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204     </a:t>
            </a:r>
            <a:r>
              <a:rPr lang="en-US" sz="700" b="1" kern="150" dirty="0" smtClean="0">
                <a:solidFill>
                  <a:srgbClr val="0F7001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if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(</a:t>
            </a:r>
            <a:r>
              <a:rPr lang="en-US" sz="700" kern="150" dirty="0" smtClean="0">
                <a:solidFill>
                  <a:srgbClr val="130869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$</a:t>
            </a:r>
            <a:r>
              <a:rPr lang="en-US" sz="700" kern="150" dirty="0" err="1" smtClean="0">
                <a:solidFill>
                  <a:srgbClr val="130869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startStop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==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) {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205         </a:t>
            </a:r>
            <a:r>
              <a:rPr lang="en-US" sz="7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//stop the feeder engine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206         </a:t>
            </a:r>
            <a:r>
              <a:rPr lang="en-US" sz="700" kern="150" dirty="0" smtClean="0">
                <a:solidFill>
                  <a:srgbClr val="130869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$temp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=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0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;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207         </a:t>
            </a:r>
            <a:r>
              <a:rPr lang="en-US" sz="7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storeData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</a:t>
            </a:r>
            <a:r>
              <a:rPr lang="en-US" sz="700" kern="150" dirty="0" smtClean="0">
                <a:solidFill>
                  <a:srgbClr val="130869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$temp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, </a:t>
            </a:r>
            <a:r>
              <a:rPr lang="en-US" sz="700" kern="150" dirty="0" smtClean="0">
                <a:solidFill>
                  <a:srgbClr val="A90E1A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'outputs'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, FEEDERENGINE);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208         </a:t>
            </a:r>
            <a:r>
              <a:rPr lang="en-US" sz="700" kern="150" dirty="0" smtClean="0">
                <a:solidFill>
                  <a:srgbClr val="0F7001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unset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</a:t>
            </a:r>
            <a:r>
              <a:rPr lang="en-US" sz="700" kern="150" dirty="0" smtClean="0">
                <a:solidFill>
                  <a:srgbClr val="130869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$temp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);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209 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210         </a:t>
            </a:r>
            <a:r>
              <a:rPr lang="en-US" sz="7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//exit after 1 rotation of the belt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211         </a:t>
            </a:r>
            <a:r>
              <a:rPr lang="en-US" sz="7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setCountdown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(BELT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*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10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);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212 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213         </a:t>
            </a:r>
            <a:r>
              <a:rPr lang="en-US" sz="7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//update the state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214         </a:t>
            </a:r>
            <a:r>
              <a:rPr lang="en-US" sz="700" kern="150" dirty="0" smtClean="0">
                <a:solidFill>
                  <a:srgbClr val="130869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$state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=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9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;</a:t>
            </a:r>
            <a:r>
              <a:rPr lang="en-US" sz="7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//TODO: </a:t>
            </a:r>
            <a:r>
              <a:rPr lang="en-US" sz="700" i="1" kern="150" dirty="0" err="1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echte</a:t>
            </a:r>
            <a:r>
              <a:rPr lang="en-US" sz="7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state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215         </a:t>
            </a:r>
            <a:r>
              <a:rPr lang="en-US" sz="7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storeData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</a:t>
            </a:r>
            <a:r>
              <a:rPr lang="en-US" sz="700" kern="150" dirty="0" smtClean="0">
                <a:solidFill>
                  <a:srgbClr val="130869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$state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, </a:t>
            </a:r>
            <a:r>
              <a:rPr lang="en-US" sz="700" kern="150" dirty="0" smtClean="0">
                <a:solidFill>
                  <a:srgbClr val="A90E1A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'state'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,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0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);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216         </a:t>
            </a:r>
            <a:r>
              <a:rPr lang="en-US" sz="700" kern="150" dirty="0" smtClean="0">
                <a:solidFill>
                  <a:srgbClr val="0F7001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unset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</a:t>
            </a:r>
            <a:r>
              <a:rPr lang="en-US" sz="700" kern="150" dirty="0" smtClean="0">
                <a:solidFill>
                  <a:srgbClr val="130869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$state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);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217 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218         </a:t>
            </a:r>
            <a:r>
              <a:rPr lang="en-US" sz="7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runningTimer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();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219 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220     }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221     </a:t>
            </a:r>
            <a:r>
              <a:rPr lang="en-US" sz="700" kern="150" dirty="0" smtClean="0">
                <a:solidFill>
                  <a:srgbClr val="0F7001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unset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</a:t>
            </a:r>
            <a:r>
              <a:rPr lang="en-US" sz="700" kern="150" dirty="0" smtClean="0">
                <a:solidFill>
                  <a:srgbClr val="130869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$</a:t>
            </a:r>
            <a:r>
              <a:rPr lang="en-US" sz="700" kern="150" dirty="0" err="1" smtClean="0">
                <a:solidFill>
                  <a:srgbClr val="130869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startStop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);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222 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223     </a:t>
            </a:r>
            <a:r>
              <a:rPr lang="en-US" sz="7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//check if a disk is at the position detector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224     </a:t>
            </a:r>
            <a:r>
              <a:rPr lang="en-US" sz="700" kern="150" dirty="0" smtClean="0">
                <a:solidFill>
                  <a:srgbClr val="130869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$position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=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7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getButtonPressed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7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);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225     </a:t>
            </a:r>
            <a:r>
              <a:rPr lang="en-US" sz="700" b="1" kern="150" dirty="0" smtClean="0">
                <a:solidFill>
                  <a:srgbClr val="0F7001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if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(</a:t>
            </a:r>
            <a:r>
              <a:rPr lang="en-US" sz="700" kern="150" dirty="0" smtClean="0">
                <a:solidFill>
                  <a:srgbClr val="130869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$position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==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0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) {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226         </a:t>
            </a:r>
            <a:r>
              <a:rPr lang="en-US" sz="7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//reset the countdown, because a disk was just detected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227         </a:t>
            </a:r>
            <a:r>
              <a:rPr lang="en-US" sz="7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setCountdown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(COUNTDOWN);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228 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229         </a:t>
            </a:r>
            <a:r>
              <a:rPr lang="en-US" sz="7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//update the state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230         </a:t>
            </a:r>
            <a:r>
              <a:rPr lang="en-US" sz="700" kern="150" dirty="0" smtClean="0">
                <a:solidFill>
                  <a:srgbClr val="130869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$state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=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4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;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231         </a:t>
            </a:r>
            <a:r>
              <a:rPr lang="en-US" sz="7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storeData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</a:t>
            </a:r>
            <a:r>
              <a:rPr lang="en-US" sz="700" kern="150" dirty="0" smtClean="0">
                <a:solidFill>
                  <a:srgbClr val="130869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$state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, </a:t>
            </a:r>
            <a:r>
              <a:rPr lang="en-US" sz="700" kern="150" dirty="0" smtClean="0">
                <a:solidFill>
                  <a:srgbClr val="A90E1A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'state'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, </a:t>
            </a:r>
            <a:r>
              <a:rPr lang="en-US" sz="700" kern="150" dirty="0" smtClean="0">
                <a:solidFill>
                  <a:srgbClr val="535353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0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);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232         </a:t>
            </a:r>
            <a:r>
              <a:rPr lang="en-US" sz="700" kern="150" dirty="0" smtClean="0">
                <a:solidFill>
                  <a:srgbClr val="0F7001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unset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</a:t>
            </a:r>
            <a:r>
              <a:rPr lang="en-US" sz="700" kern="150" dirty="0" smtClean="0">
                <a:solidFill>
                  <a:srgbClr val="130869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$state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);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233         </a:t>
            </a:r>
            <a:r>
              <a:rPr lang="en-US" sz="700" kern="150" dirty="0" err="1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runningWait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();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234     }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235     </a:t>
            </a:r>
            <a:r>
              <a:rPr lang="en-US" sz="700" kern="150" dirty="0" smtClean="0">
                <a:solidFill>
                  <a:srgbClr val="0F7001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unset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(</a:t>
            </a:r>
            <a:r>
              <a:rPr lang="en-US" sz="700" kern="150" dirty="0" smtClean="0">
                <a:solidFill>
                  <a:srgbClr val="130869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$position</a:t>
            </a: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);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236 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237     </a:t>
            </a:r>
            <a:r>
              <a:rPr lang="en-US" sz="700" i="1" kern="150" dirty="0" smtClean="0">
                <a:solidFill>
                  <a:srgbClr val="336E6D"/>
                </a:solidFill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//loop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238     running();</a:t>
            </a:r>
            <a:endParaRPr lang="nl-NL" sz="700" kern="150" dirty="0" smtClean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700" kern="150" dirty="0" smtClean="0">
                <a:effectLst/>
                <a:latin typeface="Source Code Pro" panose="020B0509030403020204" pitchFamily="49" charset="0"/>
                <a:ea typeface="Droid Sans Fallback"/>
                <a:cs typeface="Courier"/>
              </a:rPr>
              <a:t>239 }</a:t>
            </a:r>
            <a:endParaRPr lang="nl-NL" sz="700" kern="150" dirty="0">
              <a:effectLst/>
              <a:latin typeface="Baskerville Old Face" panose="02020602080505020303" pitchFamily="18" charset="0"/>
              <a:ea typeface="Droid Sans Fallback"/>
              <a:cs typeface="FreeSans"/>
            </a:endParaRPr>
          </a:p>
        </p:txBody>
      </p:sp>
    </p:spTree>
    <p:extLst>
      <p:ext uri="{BB962C8B-B14F-4D97-AF65-F5344CB8AC3E}">
        <p14:creationId xmlns:p14="http://schemas.microsoft.com/office/powerpoint/2010/main" val="131771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/>
          <p:cNvSpPr/>
          <p:nvPr/>
        </p:nvSpPr>
        <p:spPr>
          <a:xfrm>
            <a:off x="4076062" y="6042508"/>
            <a:ext cx="2440154" cy="111442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Software Design</a:t>
            </a:r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 altLang="nl-NL" dirty="0" err="1" smtClean="0"/>
              <a:t>Department</a:t>
            </a:r>
            <a:r>
              <a:rPr lang="nl-NL" altLang="nl-NL" dirty="0" smtClean="0"/>
              <a:t> of </a:t>
            </a:r>
            <a:r>
              <a:rPr lang="nl-NL" altLang="nl-NL" dirty="0" err="1" smtClean="0"/>
              <a:t>Mathematics</a:t>
            </a:r>
            <a:r>
              <a:rPr lang="nl-NL" altLang="nl-NL" dirty="0" smtClean="0"/>
              <a:t> </a:t>
            </a:r>
            <a:r>
              <a:rPr lang="nl-NL" altLang="nl-NL" dirty="0" err="1" smtClean="0"/>
              <a:t>and</a:t>
            </a:r>
            <a:r>
              <a:rPr lang="nl-NL" altLang="nl-NL" dirty="0" smtClean="0"/>
              <a:t> Computer </a:t>
            </a:r>
            <a:r>
              <a:rPr lang="nl-NL" altLang="nl-NL" dirty="0" err="1" smtClean="0"/>
              <a:t>Science</a:t>
            </a:r>
            <a:endParaRPr lang="nl-NL" altLang="nl-NL" dirty="0" smtClean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 altLang="nl-NL" smtClean="0"/>
              <a:t>PAGE </a:t>
            </a:r>
            <a:fld id="{3068B977-C7FF-476A-9E4C-FB069EEBC90F}" type="slidenum">
              <a:rPr lang="nl-NL" altLang="nl-NL" smtClean="0"/>
              <a:pPr/>
              <a:t>6</a:t>
            </a:fld>
            <a:endParaRPr lang="nl-NL" altLang="nl-NL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330ABCD-6A89-4D56-80A2-F1C1D32970EC}" type="datetime1">
              <a:rPr lang="nl-NL" altLang="nl-NL" smtClean="0"/>
              <a:pPr/>
              <a:t>7-4-2015</a:t>
            </a:fld>
            <a:endParaRPr lang="nl-NL" altLang="nl-NL"/>
          </a:p>
        </p:txBody>
      </p:sp>
      <p:graphicFrame>
        <p:nvGraphicFramePr>
          <p:cNvPr id="10" name="Tabel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93489"/>
              </p:ext>
            </p:extLst>
          </p:nvPr>
        </p:nvGraphicFramePr>
        <p:xfrm>
          <a:off x="585901" y="1412776"/>
          <a:ext cx="6942024" cy="4854532"/>
        </p:xfrm>
        <a:graphic>
          <a:graphicData uri="http://schemas.openxmlformats.org/drawingml/2006/table">
            <a:tbl>
              <a:tblPr firstRow="1" firstCol="1" bandRow="1"/>
              <a:tblGrid>
                <a:gridCol w="3508728"/>
                <a:gridCol w="3433296"/>
              </a:tblGrid>
              <a:tr h="69788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 b="1" dirty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PHP</a:t>
                      </a:r>
                      <a:endParaRPr lang="nl-NL" sz="700" dirty="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Assembly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197 </a:t>
                      </a:r>
                      <a:r>
                        <a:rPr lang="en-US" sz="700" i="1">
                          <a:solidFill>
                            <a:srgbClr val="336E6D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//state 3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BlToT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8E8E8"/>
                    </a:solidFill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198 </a:t>
                      </a:r>
                      <a:r>
                        <a:rPr lang="en-US" sz="700">
                          <a:solidFill>
                            <a:srgbClr val="0F7001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function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running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()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199 {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200     timerManage();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265 </a:t>
                      </a:r>
                      <a:r>
                        <a:rPr lang="en-US" sz="700">
                          <a:solidFill>
                            <a:srgbClr val="8F9105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running: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BRS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timerManage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201 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202     </a:t>
                      </a:r>
                      <a:r>
                        <a:rPr lang="en-US" sz="700" i="1">
                          <a:solidFill>
                            <a:srgbClr val="336E6D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//check if we need to pause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203    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$startStop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=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getButtonPressed(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0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);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266         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PUSH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R3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267         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LOAD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R3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0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268         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BRS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_pressed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269         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PULL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R3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270         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SUB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0F7001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SP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5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271         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PULL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R3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272         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ADD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0F7001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SP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4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204     </a:t>
                      </a:r>
                      <a:r>
                        <a:rPr lang="en-US" sz="700">
                          <a:solidFill>
                            <a:srgbClr val="0F7001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if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(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$startStop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==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1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) {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273                      </a:t>
                      </a:r>
                      <a:r>
                        <a:rPr lang="en-US" sz="700" dirty="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CMP</a:t>
                      </a:r>
                      <a:r>
                        <a:rPr lang="en-US" sz="700" dirty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 dirty="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R3</a:t>
                      </a:r>
                      <a:r>
                        <a:rPr lang="en-US" sz="700" dirty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 dirty="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1</a:t>
                      </a:r>
                      <a:endParaRPr lang="nl-NL" sz="700" dirty="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274         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BEQ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conditional3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205         </a:t>
                      </a:r>
                      <a:r>
                        <a:rPr lang="en-US" sz="700" i="1">
                          <a:solidFill>
                            <a:srgbClr val="336E6D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//stop the feeder engine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206        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$temp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=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0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;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289 </a:t>
                      </a:r>
                      <a:r>
                        <a:rPr lang="en-US" sz="700" dirty="0">
                          <a:solidFill>
                            <a:srgbClr val="8F9105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conditional3:</a:t>
                      </a:r>
                      <a:r>
                        <a:rPr lang="en-US" sz="700" dirty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       </a:t>
                      </a:r>
                      <a:r>
                        <a:rPr lang="en-US" sz="700" dirty="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LOAD</a:t>
                      </a:r>
                      <a:r>
                        <a:rPr lang="en-US" sz="700" dirty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 dirty="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R4</a:t>
                      </a:r>
                      <a:r>
                        <a:rPr lang="en-US" sz="700" dirty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 dirty="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0</a:t>
                      </a:r>
                      <a:endParaRPr lang="nl-NL" sz="700" dirty="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207         storeData(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$temp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, </a:t>
                      </a:r>
                      <a:r>
                        <a:rPr lang="en-US" sz="700">
                          <a:solidFill>
                            <a:srgbClr val="A90E1A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'outputs'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, FEEDERENGINE);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290                      </a:t>
                      </a:r>
                      <a:r>
                        <a:rPr lang="en-US" sz="700" dirty="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STOR</a:t>
                      </a:r>
                      <a:r>
                        <a:rPr lang="en-US" sz="700" dirty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 dirty="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R4</a:t>
                      </a:r>
                      <a:r>
                        <a:rPr lang="en-US" sz="700" dirty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[</a:t>
                      </a:r>
                      <a:r>
                        <a:rPr lang="en-US" sz="700" dirty="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GB</a:t>
                      </a:r>
                      <a:r>
                        <a:rPr lang="en-US" sz="700" dirty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 dirty="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+</a:t>
                      </a:r>
                      <a:r>
                        <a:rPr lang="en-US" sz="700" dirty="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outputs</a:t>
                      </a:r>
                      <a:r>
                        <a:rPr lang="en-US" sz="700" dirty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 dirty="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+</a:t>
                      </a:r>
                      <a:r>
                        <a:rPr lang="en-US" sz="700" dirty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 dirty="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FEEDERENGINE</a:t>
                      </a:r>
                      <a:r>
                        <a:rPr lang="en-US" sz="700" dirty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]</a:t>
                      </a:r>
                      <a:endParaRPr lang="nl-NL" sz="700" dirty="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208         </a:t>
                      </a:r>
                      <a:r>
                        <a:rPr lang="en-US" sz="700">
                          <a:solidFill>
                            <a:srgbClr val="0F7001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unset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(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$temp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);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291 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209 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 dirty="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210         </a:t>
                      </a:r>
                      <a:r>
                        <a:rPr lang="en-US" sz="700" i="1">
                          <a:solidFill>
                            <a:srgbClr val="336E6D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//exit after 1 rotation of the belt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292         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PUSH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R5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 i="1">
                          <a:solidFill>
                            <a:srgbClr val="336E6D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;reset timer                         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293         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PUSH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R4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294         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LOAD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R5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-16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295         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LOAD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R4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0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296         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SUB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R4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[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R5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+13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]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297         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STOR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R4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[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R5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+13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] </a:t>
                      </a:r>
                      <a:r>
                        <a:rPr lang="en-US" sz="700" i="1">
                          <a:solidFill>
                            <a:srgbClr val="336E6D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;set timer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298         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LOAD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R4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BELT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*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10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299         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STOR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R4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[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R5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+13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]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300         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PULL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R4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211         setCountdown(BELT 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*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10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);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301         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PULL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R5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212 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213         </a:t>
                      </a:r>
                      <a:r>
                        <a:rPr lang="en-US" sz="700" i="1">
                          <a:solidFill>
                            <a:srgbClr val="336E6D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//update the state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214        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$state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=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9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;</a:t>
                      </a:r>
                      <a:r>
                        <a:rPr lang="en-US" sz="700" i="1">
                          <a:solidFill>
                            <a:srgbClr val="336E6D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//TODO: echte state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302         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LOAD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R4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9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 i="1">
                          <a:solidFill>
                            <a:srgbClr val="336E6D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;$state = 9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215         storeData(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$state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, </a:t>
                      </a:r>
                      <a:r>
                        <a:rPr lang="en-US" sz="700">
                          <a:solidFill>
                            <a:srgbClr val="A90E1A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'state'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, 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0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);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303         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STOR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R4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[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GB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+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state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+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535353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0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]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216         </a:t>
                      </a:r>
                      <a:r>
                        <a:rPr lang="en-US" sz="700">
                          <a:solidFill>
                            <a:srgbClr val="0F7001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unset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(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$state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);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304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217 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218         runningTimer();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305                      </a:t>
                      </a:r>
                      <a:r>
                        <a:rPr lang="en-US" sz="700">
                          <a:solidFill>
                            <a:srgbClr val="0000FF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BRA</a:t>
                      </a: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 </a:t>
                      </a:r>
                      <a:r>
                        <a:rPr lang="en-US" sz="70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runningTimer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219 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220     }</a:t>
                      </a:r>
                      <a:endParaRPr lang="nl-NL" sz="70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 </a:t>
                      </a:r>
                      <a:endParaRPr lang="nl-NL" sz="700" dirty="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221     </a:t>
                      </a:r>
                      <a:r>
                        <a:rPr lang="en-US" sz="700" dirty="0">
                          <a:solidFill>
                            <a:srgbClr val="0F7001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unset</a:t>
                      </a:r>
                      <a:r>
                        <a:rPr lang="en-US" sz="700" dirty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(</a:t>
                      </a:r>
                      <a:r>
                        <a:rPr lang="en-US" sz="700" dirty="0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$</a:t>
                      </a:r>
                      <a:r>
                        <a:rPr lang="en-US" sz="700" dirty="0" err="1">
                          <a:solidFill>
                            <a:srgbClr val="130869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startStop</a:t>
                      </a:r>
                      <a:r>
                        <a:rPr lang="en-US" sz="700" dirty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);</a:t>
                      </a:r>
                      <a:endParaRPr lang="nl-NL" sz="700" dirty="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275 </a:t>
                      </a:r>
                      <a:r>
                        <a:rPr lang="en-US" sz="700" dirty="0">
                          <a:solidFill>
                            <a:srgbClr val="8F9105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return3:</a:t>
                      </a:r>
                      <a:endParaRPr lang="nl-NL" sz="700" dirty="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553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 smtClean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nl-NL" sz="700" dirty="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 smtClean="0">
                          <a:solidFill>
                            <a:srgbClr val="7B7B7B"/>
                          </a:solidFill>
                          <a:effectLst/>
                          <a:latin typeface="Source Code Pro" panose="020B0509030403020204" pitchFamily="49" charset="0"/>
                          <a:ea typeface="Calibri" panose="020F0502020204030204" pitchFamily="34" charset="0"/>
                          <a:cs typeface="Courier"/>
                        </a:rPr>
                        <a:t>…</a:t>
                      </a:r>
                      <a:endParaRPr lang="nl-NL" sz="700" dirty="0">
                        <a:solidFill>
                          <a:srgbClr val="7B7B7B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069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Machine Design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Reliability</a:t>
            </a:r>
          </a:p>
          <a:p>
            <a:r>
              <a:rPr lang="en-GB" dirty="0" smtClean="0"/>
              <a:t>Speed</a:t>
            </a:r>
          </a:p>
          <a:p>
            <a:r>
              <a:rPr lang="en-GB" dirty="0" smtClean="0"/>
              <a:t>Robustness</a:t>
            </a:r>
          </a:p>
          <a:p>
            <a:r>
              <a:rPr lang="en-GB" dirty="0" smtClean="0"/>
              <a:t>Accessibility</a:t>
            </a:r>
          </a:p>
          <a:p>
            <a:r>
              <a:rPr lang="en-GB" dirty="0" smtClean="0"/>
              <a:t>Floor space</a:t>
            </a:r>
          </a:p>
          <a:p>
            <a:r>
              <a:rPr lang="en-GB" dirty="0" smtClean="0"/>
              <a:t>Complexity</a:t>
            </a:r>
          </a:p>
          <a:p>
            <a:r>
              <a:rPr lang="en-GB" dirty="0" smtClean="0"/>
              <a:t>Amount of parts</a:t>
            </a:r>
          </a:p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 altLang="nl-NL" smtClean="0"/>
              <a:t>PAGE </a:t>
            </a:r>
            <a:fld id="{3068B977-C7FF-476A-9E4C-FB069EEBC90F}" type="slidenum">
              <a:rPr lang="nl-NL" altLang="nl-NL" smtClean="0"/>
              <a:pPr/>
              <a:t>7</a:t>
            </a:fld>
            <a:endParaRPr lang="nl-NL" altLang="nl-NL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330ABCD-6A89-4D56-80A2-F1C1D32970EC}" type="datetime1">
              <a:rPr lang="nl-NL" altLang="nl-NL" smtClean="0"/>
              <a:pPr/>
              <a:t>7-4-2015</a:t>
            </a:fld>
            <a:endParaRPr lang="nl-NL" altLang="nl-NL"/>
          </a:p>
        </p:txBody>
      </p:sp>
      <p:sp>
        <p:nvSpPr>
          <p:cNvPr id="7" name="Tijdelijke aanduiding voor voettekst 3"/>
          <p:cNvSpPr>
            <a:spLocks noGrp="1"/>
          </p:cNvSpPr>
          <p:nvPr>
            <p:ph type="ftr" sz="quarter" idx="10"/>
          </p:nvPr>
        </p:nvSpPr>
        <p:spPr>
          <a:xfrm>
            <a:off x="179388" y="6548438"/>
            <a:ext cx="3598862" cy="187325"/>
          </a:xfrm>
        </p:spPr>
        <p:txBody>
          <a:bodyPr/>
          <a:lstStyle/>
          <a:p>
            <a:r>
              <a:rPr lang="nl-NL" altLang="nl-NL" dirty="0" err="1" smtClean="0"/>
              <a:t>Department</a:t>
            </a:r>
            <a:r>
              <a:rPr lang="nl-NL" altLang="nl-NL" dirty="0" smtClean="0"/>
              <a:t> of </a:t>
            </a:r>
            <a:r>
              <a:rPr lang="nl-NL" altLang="nl-NL" dirty="0" err="1" smtClean="0"/>
              <a:t>Mathematics</a:t>
            </a:r>
            <a:r>
              <a:rPr lang="nl-NL" altLang="nl-NL" dirty="0" smtClean="0"/>
              <a:t> </a:t>
            </a:r>
            <a:r>
              <a:rPr lang="nl-NL" altLang="nl-NL" dirty="0" err="1" smtClean="0"/>
              <a:t>and</a:t>
            </a:r>
            <a:r>
              <a:rPr lang="nl-NL" altLang="nl-NL" dirty="0" smtClean="0"/>
              <a:t> Computer </a:t>
            </a:r>
            <a:r>
              <a:rPr lang="nl-NL" altLang="nl-NL" dirty="0" err="1" smtClean="0"/>
              <a:t>Science</a:t>
            </a:r>
            <a:endParaRPr lang="nl-NL" altLang="nl-NL" dirty="0" smtClean="0"/>
          </a:p>
        </p:txBody>
      </p:sp>
    </p:spTree>
    <p:extLst>
      <p:ext uri="{BB962C8B-B14F-4D97-AF65-F5344CB8AC3E}">
        <p14:creationId xmlns:p14="http://schemas.microsoft.com/office/powerpoint/2010/main" val="295857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Summary</a:t>
            </a:r>
            <a:endParaRPr lang="nl-NL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 altLang="nl-NL" smtClean="0"/>
              <a:t>/ name of department</a:t>
            </a:r>
            <a:endParaRPr lang="nl-NL" alt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 altLang="nl-NL" smtClean="0"/>
              <a:t>PAGE </a:t>
            </a:r>
            <a:fld id="{3DD4E377-6147-4E36-9C9C-5982F1BC3182}" type="slidenum">
              <a:rPr lang="nl-NL" altLang="nl-NL" smtClean="0"/>
              <a:pPr/>
              <a:t>8</a:t>
            </a:fld>
            <a:endParaRPr lang="nl-NL" alt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02B6FE6-6E00-473E-B61F-E9EE5604C43B}" type="datetime1">
              <a:rPr lang="nl-NL" altLang="nl-NL" smtClean="0"/>
              <a:pPr/>
              <a:t>7-4-2015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510641945"/>
      </p:ext>
    </p:extLst>
  </p:cSld>
  <p:clrMapOvr>
    <a:masterClrMapping/>
  </p:clrMapOvr>
</p:sld>
</file>

<file path=ppt/theme/theme1.xml><?xml version="1.0" encoding="utf-8"?>
<a:theme xmlns:a="http://schemas.openxmlformats.org/drawingml/2006/main" name="Cyan transparant">
  <a:themeElements>
    <a:clrScheme name="Cyan transparant 1">
      <a:dk1>
        <a:srgbClr val="101073"/>
      </a:dk1>
      <a:lt1>
        <a:srgbClr val="0066CC"/>
      </a:lt1>
      <a:dk2>
        <a:srgbClr val="FFFFFF"/>
      </a:dk2>
      <a:lt2>
        <a:srgbClr val="FF9A00"/>
      </a:lt2>
      <a:accent1>
        <a:srgbClr val="00AEEF"/>
      </a:accent1>
      <a:accent2>
        <a:srgbClr val="D6004A"/>
      </a:accent2>
      <a:accent3>
        <a:srgbClr val="AAB8E2"/>
      </a:accent3>
      <a:accent4>
        <a:srgbClr val="0C0C61"/>
      </a:accent4>
      <a:accent5>
        <a:srgbClr val="AAD3F6"/>
      </a:accent5>
      <a:accent6>
        <a:srgbClr val="C20042"/>
      </a:accent6>
      <a:hlink>
        <a:srgbClr val="AD20AD"/>
      </a:hlink>
      <a:folHlink>
        <a:srgbClr val="7FC241"/>
      </a:folHlink>
    </a:clrScheme>
    <a:fontScheme name="Cyan transpara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Cyan transparant 1">
        <a:dk1>
          <a:srgbClr val="101073"/>
        </a:dk1>
        <a:lt1>
          <a:srgbClr val="0066CC"/>
        </a:lt1>
        <a:dk2>
          <a:srgbClr val="FFFFFF"/>
        </a:dk2>
        <a:lt2>
          <a:srgbClr val="FF9A00"/>
        </a:lt2>
        <a:accent1>
          <a:srgbClr val="00AEEF"/>
        </a:accent1>
        <a:accent2>
          <a:srgbClr val="D6004A"/>
        </a:accent2>
        <a:accent3>
          <a:srgbClr val="AAB8E2"/>
        </a:accent3>
        <a:accent4>
          <a:srgbClr val="0C0C61"/>
        </a:accent4>
        <a:accent5>
          <a:srgbClr val="AAD3F6"/>
        </a:accent5>
        <a:accent6>
          <a:srgbClr val="C20042"/>
        </a:accent6>
        <a:hlink>
          <a:srgbClr val="AD20AD"/>
        </a:hlink>
        <a:folHlink>
          <a:srgbClr val="7FC24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yan photo">
  <a:themeElements>
    <a:clrScheme name="Cyan photo 1">
      <a:dk1>
        <a:srgbClr val="101073"/>
      </a:dk1>
      <a:lt1>
        <a:srgbClr val="0066CC"/>
      </a:lt1>
      <a:dk2>
        <a:srgbClr val="FFFFFF"/>
      </a:dk2>
      <a:lt2>
        <a:srgbClr val="FF9A00"/>
      </a:lt2>
      <a:accent1>
        <a:srgbClr val="00AEEF"/>
      </a:accent1>
      <a:accent2>
        <a:srgbClr val="D6004A"/>
      </a:accent2>
      <a:accent3>
        <a:srgbClr val="AAB8E2"/>
      </a:accent3>
      <a:accent4>
        <a:srgbClr val="0C0C61"/>
      </a:accent4>
      <a:accent5>
        <a:srgbClr val="AAD3F6"/>
      </a:accent5>
      <a:accent6>
        <a:srgbClr val="C20042"/>
      </a:accent6>
      <a:hlink>
        <a:srgbClr val="AD20AD"/>
      </a:hlink>
      <a:folHlink>
        <a:srgbClr val="7FC241"/>
      </a:folHlink>
    </a:clrScheme>
    <a:fontScheme name="Cyan phot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Cyan photo 1">
        <a:dk1>
          <a:srgbClr val="101073"/>
        </a:dk1>
        <a:lt1>
          <a:srgbClr val="0066CC"/>
        </a:lt1>
        <a:dk2>
          <a:srgbClr val="FFFFFF"/>
        </a:dk2>
        <a:lt2>
          <a:srgbClr val="FF9A00"/>
        </a:lt2>
        <a:accent1>
          <a:srgbClr val="00AEEF"/>
        </a:accent1>
        <a:accent2>
          <a:srgbClr val="D6004A"/>
        </a:accent2>
        <a:accent3>
          <a:srgbClr val="AAB8E2"/>
        </a:accent3>
        <a:accent4>
          <a:srgbClr val="0C0C61"/>
        </a:accent4>
        <a:accent5>
          <a:srgbClr val="AAD3F6"/>
        </a:accent5>
        <a:accent6>
          <a:srgbClr val="C20042"/>
        </a:accent6>
        <a:hlink>
          <a:srgbClr val="AD20AD"/>
        </a:hlink>
        <a:folHlink>
          <a:srgbClr val="7FC24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yan bullets">
  <a:themeElements>
    <a:clrScheme name="Cyan bullets 1">
      <a:dk1>
        <a:srgbClr val="101073"/>
      </a:dk1>
      <a:lt1>
        <a:srgbClr val="0066CC"/>
      </a:lt1>
      <a:dk2>
        <a:srgbClr val="FFFFFF"/>
      </a:dk2>
      <a:lt2>
        <a:srgbClr val="FF9A00"/>
      </a:lt2>
      <a:accent1>
        <a:srgbClr val="00AEEF"/>
      </a:accent1>
      <a:accent2>
        <a:srgbClr val="D6004A"/>
      </a:accent2>
      <a:accent3>
        <a:srgbClr val="AAB8E2"/>
      </a:accent3>
      <a:accent4>
        <a:srgbClr val="0C0C61"/>
      </a:accent4>
      <a:accent5>
        <a:srgbClr val="AAD3F6"/>
      </a:accent5>
      <a:accent6>
        <a:srgbClr val="C20042"/>
      </a:accent6>
      <a:hlink>
        <a:srgbClr val="AD20AD"/>
      </a:hlink>
      <a:folHlink>
        <a:srgbClr val="7FC241"/>
      </a:folHlink>
    </a:clrScheme>
    <a:fontScheme name="Cyan bulle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Cyan bullets 1">
        <a:dk1>
          <a:srgbClr val="101073"/>
        </a:dk1>
        <a:lt1>
          <a:srgbClr val="0066CC"/>
        </a:lt1>
        <a:dk2>
          <a:srgbClr val="FFFFFF"/>
        </a:dk2>
        <a:lt2>
          <a:srgbClr val="FF9A00"/>
        </a:lt2>
        <a:accent1>
          <a:srgbClr val="00AEEF"/>
        </a:accent1>
        <a:accent2>
          <a:srgbClr val="D6004A"/>
        </a:accent2>
        <a:accent3>
          <a:srgbClr val="AAB8E2"/>
        </a:accent3>
        <a:accent4>
          <a:srgbClr val="0C0C61"/>
        </a:accent4>
        <a:accent5>
          <a:srgbClr val="AAD3F6"/>
        </a:accent5>
        <a:accent6>
          <a:srgbClr val="C20042"/>
        </a:accent6>
        <a:hlink>
          <a:srgbClr val="AD20AD"/>
        </a:hlink>
        <a:folHlink>
          <a:srgbClr val="7FC24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TUe standard cyan</Template>
  <TotalTime>105</TotalTime>
  <Words>854</Words>
  <Application>Microsoft Office PowerPoint</Application>
  <PresentationFormat>Diavoorstelling (4:3)</PresentationFormat>
  <Paragraphs>239</Paragraphs>
  <Slides>9</Slides>
  <Notes>5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1</vt:i4>
      </vt:variant>
      <vt:variant>
        <vt:lpstr>Thema</vt:lpstr>
      </vt:variant>
      <vt:variant>
        <vt:i4>3</vt:i4>
      </vt:variant>
      <vt:variant>
        <vt:lpstr>Diatitels</vt:lpstr>
      </vt:variant>
      <vt:variant>
        <vt:i4>9</vt:i4>
      </vt:variant>
    </vt:vector>
  </HeadingPairs>
  <TitlesOfParts>
    <vt:vector size="13" baseType="lpstr">
      <vt:lpstr>Arial</vt:lpstr>
      <vt:lpstr>Cyan transparant</vt:lpstr>
      <vt:lpstr>Cyan photo</vt:lpstr>
      <vt:lpstr>Cyan bullets</vt:lpstr>
      <vt:lpstr>DBL embedded systems group 16 </vt:lpstr>
      <vt:lpstr>Machine Design</vt:lpstr>
      <vt:lpstr>Machine Design</vt:lpstr>
      <vt:lpstr>Software Design</vt:lpstr>
      <vt:lpstr>Software Design</vt:lpstr>
      <vt:lpstr>Software Design</vt:lpstr>
      <vt:lpstr>Software Design</vt:lpstr>
      <vt:lpstr>Machine Design</vt:lpstr>
      <vt:lpstr>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DBL embedded systems group 16</dc:title>
  <dc:creator>Berg, S.H.M. van den</dc:creator>
  <dc:description>Design by Volle Kracht_x000d_
Template by Orange Pepper BV_x000d_
Copyright 2008</dc:description>
  <cp:lastModifiedBy>Berg, S.H.M. van den</cp:lastModifiedBy>
  <cp:revision>9</cp:revision>
  <dcterms:created xsi:type="dcterms:W3CDTF">2015-04-07T10:04:08Z</dcterms:created>
  <dcterms:modified xsi:type="dcterms:W3CDTF">2015-04-07T11:49:41Z</dcterms:modified>
</cp:coreProperties>
</file>